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7503c9254c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7503c9254c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7514364cf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7514364cf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7514364cf0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7514364cf0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7514364cf0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7514364cf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7514364cf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7514364cf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7503c9254c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7503c9254c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7503c9254c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7503c9254c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7503c9254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7503c925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7514364cf0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7514364cf0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7503c9254c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7503c9254c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7514364cf0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7514364cf0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7514364cf0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7514364cf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7514364cf0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7514364cf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7514364cf0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7514364cf0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7503c9254c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7503c9254c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8.png"/><Relationship Id="rId9" Type="http://schemas.openxmlformats.org/officeDocument/2006/relationships/image" Target="../media/image7.png"/><Relationship Id="rId5" Type="http://schemas.openxmlformats.org/officeDocument/2006/relationships/image" Target="../media/image15.png"/><Relationship Id="rId6" Type="http://schemas.openxmlformats.org/officeDocument/2006/relationships/image" Target="../media/image10.png"/><Relationship Id="rId7" Type="http://schemas.openxmlformats.org/officeDocument/2006/relationships/image" Target="../media/image8.png"/><Relationship Id="rId8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2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204776" y="839425"/>
            <a:ext cx="7497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latin typeface="Malgun Gothic"/>
                <a:ea typeface="Malgun Gothic"/>
                <a:cs typeface="Malgun Gothic"/>
                <a:sym typeface="Malgun Gothic"/>
              </a:rPr>
              <a:t>API를 이용한</a:t>
            </a:r>
            <a:endParaRPr sz="30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7200">
                <a:solidFill>
                  <a:srgbClr val="FFFF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포케피디아</a:t>
            </a:r>
            <a:endParaRPr b="1" sz="7200">
              <a:solidFill>
                <a:srgbClr val="FFFF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2049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Team4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( 영산, 인석, 성준, 민수, 경미, 유정)</a:t>
            </a:r>
            <a:endParaRPr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650"/>
              <a:t>포케피디아(TDD)-</a:t>
            </a:r>
            <a:r>
              <a:rPr lang="ko" sz="1550"/>
              <a:t>3</a:t>
            </a:r>
            <a:r>
              <a:rPr b="1" lang="ko" sz="1400"/>
              <a:t>테스트 및 검증 </a:t>
            </a:r>
            <a:endParaRPr/>
          </a:p>
        </p:txBody>
      </p:sp>
      <p:sp>
        <p:nvSpPr>
          <p:cNvPr id="174" name="Google Shape;17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400">
                <a:solidFill>
                  <a:schemeClr val="dk1"/>
                </a:solidFill>
              </a:rPr>
              <a:t>테스트 및 검증 (Testing and Validation)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" sz="1400">
                <a:solidFill>
                  <a:schemeClr val="dk1"/>
                </a:solidFill>
              </a:rPr>
              <a:t>테스트 :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BCBEC4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0927" y="1196223"/>
            <a:ext cx="3033075" cy="36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650"/>
              <a:t>포케피디아(TDD)-</a:t>
            </a:r>
            <a:r>
              <a:rPr lang="ko" sz="1550"/>
              <a:t>3</a:t>
            </a:r>
            <a:r>
              <a:rPr b="1" lang="ko" sz="1400"/>
              <a:t>테스트 및 검증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50"/>
          </a:p>
        </p:txBody>
      </p:sp>
      <p:sp>
        <p:nvSpPr>
          <p:cNvPr id="181" name="Google Shape;181;p23"/>
          <p:cNvSpPr txBox="1"/>
          <p:nvPr>
            <p:ph idx="1" type="body"/>
          </p:nvPr>
        </p:nvSpPr>
        <p:spPr>
          <a:xfrm>
            <a:off x="311700" y="1152475"/>
            <a:ext cx="2904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dk1"/>
                </a:solidFill>
              </a:rPr>
              <a:t>Pokemon Info ServiceTest</a:t>
            </a:r>
            <a:r>
              <a:rPr lang="ko" sz="1400">
                <a:solidFill>
                  <a:schemeClr val="dk1"/>
                </a:solidFill>
              </a:rPr>
              <a:t>:</a:t>
            </a:r>
            <a:endParaRPr sz="1000">
              <a:solidFill>
                <a:srgbClr val="BCBEC4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ko" sz="1000">
                <a:solidFill>
                  <a:srgbClr val="6AAB73"/>
                </a:solidFill>
                <a:highlight>
                  <a:srgbClr val="1E1F22"/>
                </a:highlight>
              </a:rPr>
              <a:t>포켓몬</a:t>
            </a:r>
            <a:r>
              <a:rPr b="1" lang="ko" sz="1000">
                <a:solidFill>
                  <a:srgbClr val="6AAB73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 API V2</a:t>
            </a:r>
            <a:r>
              <a:rPr b="1" lang="ko" sz="1000">
                <a:solidFill>
                  <a:srgbClr val="6AAB73"/>
                </a:solidFill>
                <a:highlight>
                  <a:srgbClr val="1E1F22"/>
                </a:highlight>
              </a:rPr>
              <a:t>에서 지원하는</a:t>
            </a:r>
            <a:r>
              <a:rPr b="1" lang="ko" sz="1000">
                <a:solidFill>
                  <a:srgbClr val="6AAB73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 API </a:t>
            </a:r>
            <a:r>
              <a:rPr b="1" lang="ko" sz="1000">
                <a:solidFill>
                  <a:srgbClr val="6AAB73"/>
                </a:solidFill>
                <a:highlight>
                  <a:srgbClr val="1E1F22"/>
                </a:highlight>
              </a:rPr>
              <a:t>요청 목록 조회 테스트: </a:t>
            </a:r>
            <a:endParaRPr sz="1000">
              <a:solidFill>
                <a:schemeClr val="dk1"/>
              </a:solidFill>
              <a:highlight>
                <a:srgbClr val="1E1F22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ko" sz="1000">
                <a:solidFill>
                  <a:srgbClr val="6AAB73"/>
                </a:solidFill>
                <a:highlight>
                  <a:srgbClr val="1E1F22"/>
                </a:highlight>
              </a:rPr>
              <a:t>포켓몬 목록</a:t>
            </a:r>
            <a:r>
              <a:rPr b="1" lang="ko" sz="1000">
                <a:solidFill>
                  <a:srgbClr val="6AAB73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 API </a:t>
            </a:r>
            <a:r>
              <a:rPr b="1" lang="ko" sz="1000">
                <a:solidFill>
                  <a:srgbClr val="6AAB73"/>
                </a:solidFill>
                <a:highlight>
                  <a:srgbClr val="1E1F22"/>
                </a:highlight>
              </a:rPr>
              <a:t>조회 테스트:</a:t>
            </a:r>
            <a:endParaRPr b="1" sz="1000">
              <a:solidFill>
                <a:srgbClr val="6AAB73"/>
              </a:solidFill>
              <a:highlight>
                <a:srgbClr val="1E1F22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6AAB73"/>
                </a:solidFill>
                <a:highlight>
                  <a:srgbClr val="1E1F22"/>
                </a:highlight>
              </a:rPr>
              <a:t>포켓몬 개별 조회 및 업데이트 테스트:</a:t>
            </a:r>
            <a:endParaRPr sz="1000">
              <a:solidFill>
                <a:srgbClr val="6AAB73"/>
              </a:solidFill>
              <a:highlight>
                <a:srgbClr val="1E1F22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6AAB73"/>
                </a:solidFill>
                <a:highlight>
                  <a:srgbClr val="1E1F22"/>
                </a:highlight>
              </a:rPr>
              <a:t>포켓몬 데이터 일괄 업데이트 테스트:</a:t>
            </a:r>
            <a:endParaRPr sz="1000">
              <a:solidFill>
                <a:schemeClr val="dk1"/>
              </a:solidFill>
              <a:highlight>
                <a:srgbClr val="1E1F22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6AAB73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getList 메서드 테스트: </a:t>
            </a:r>
            <a:endParaRPr sz="1000">
              <a:solidFill>
                <a:schemeClr val="dk1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6AAB73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get 메서드 테스트:</a:t>
            </a:r>
            <a:endParaRPr sz="1000">
              <a:solidFill>
                <a:schemeClr val="dk1"/>
              </a:solidFill>
              <a:highlight>
                <a:srgbClr val="1E1F22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6AAB73"/>
              </a:solidFill>
              <a:highlight>
                <a:srgbClr val="1E1F22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8413" y="2903650"/>
            <a:ext cx="4333875" cy="205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"/>
          <p:cNvSpPr txBox="1"/>
          <p:nvPr>
            <p:ph idx="1" type="body"/>
          </p:nvPr>
        </p:nvSpPr>
        <p:spPr>
          <a:xfrm>
            <a:off x="5150550" y="1001350"/>
            <a:ext cx="2904900" cy="16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랜덤 조회 테스트 : </a:t>
            </a:r>
            <a:endParaRPr sz="1000">
              <a:solidFill>
                <a:schemeClr val="dk1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56A8F5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특정캐릭터명불러오기 테스트 getRegExTest</a:t>
            </a:r>
            <a:r>
              <a:rPr lang="ko" sz="10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1000">
              <a:solidFill>
                <a:srgbClr val="BCBEC4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56A8F5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특정캐릭터정보 불러오기 테스트 getRegExTest1</a:t>
            </a:r>
            <a:r>
              <a:rPr lang="ko" sz="1000">
                <a:solidFill>
                  <a:srgbClr val="BCBEC4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1000">
              <a:solidFill>
                <a:srgbClr val="BCBEC4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6AAB73"/>
                </a:solidFill>
                <a:highlight>
                  <a:srgbClr val="1E1F22"/>
                </a:highlight>
              </a:rPr>
              <a:t>랜덤 조회 테스트:</a:t>
            </a:r>
            <a:endParaRPr sz="1000">
              <a:solidFill>
                <a:schemeClr val="dk1"/>
              </a:solidFill>
              <a:highlight>
                <a:srgbClr val="1E1F2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highlight>
                <a:srgbClr val="1E1F22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6AAB73"/>
              </a:solidFill>
              <a:highlight>
                <a:srgbClr val="1E1F22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650"/>
              <a:t>포케피디아(TDD)</a:t>
            </a:r>
            <a:r>
              <a:rPr lang="ko" sz="2650"/>
              <a:t>-</a:t>
            </a:r>
            <a:r>
              <a:rPr lang="ko" sz="1550"/>
              <a:t>3</a:t>
            </a:r>
            <a:r>
              <a:rPr b="1" lang="ko" sz="1400"/>
              <a:t>테스트 및 검증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50"/>
          </a:p>
        </p:txBody>
      </p:sp>
      <p:sp>
        <p:nvSpPr>
          <p:cNvPr id="189" name="Google Shape;189;p24"/>
          <p:cNvSpPr txBox="1"/>
          <p:nvPr>
            <p:ph idx="1" type="body"/>
          </p:nvPr>
        </p:nvSpPr>
        <p:spPr>
          <a:xfrm>
            <a:off x="311700" y="1152475"/>
            <a:ext cx="2736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dk1"/>
                </a:solidFill>
              </a:rPr>
              <a:t>Test: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JoinServiceTest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LoginServiceTest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MemberTest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ApiTest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MapperTest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BeanContainerTest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000">
                <a:solidFill>
                  <a:schemeClr val="dk1"/>
                </a:solidFill>
              </a:rPr>
              <a:t>ApiRequestServiceTest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90" name="Google Shape;190;p24"/>
          <p:cNvSpPr txBox="1"/>
          <p:nvPr/>
        </p:nvSpPr>
        <p:spPr>
          <a:xfrm>
            <a:off x="0" y="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191" name="Google Shape;191;p24"/>
          <p:cNvGrpSpPr/>
          <p:nvPr/>
        </p:nvGrpSpPr>
        <p:grpSpPr>
          <a:xfrm>
            <a:off x="5066445" y="1017725"/>
            <a:ext cx="3654825" cy="3991025"/>
            <a:chOff x="2658420" y="1050150"/>
            <a:chExt cx="3654825" cy="3991025"/>
          </a:xfrm>
        </p:grpSpPr>
        <p:pic>
          <p:nvPicPr>
            <p:cNvPr id="192" name="Google Shape;192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658420" y="1050150"/>
              <a:ext cx="2964775" cy="1517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3" name="Google Shape;193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58420" y="2693100"/>
              <a:ext cx="3654825" cy="1062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4" name="Google Shape;194;p2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58420" y="3816325"/>
              <a:ext cx="3038326" cy="12248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5" name="Google Shape;195;p24"/>
          <p:cNvGrpSpPr/>
          <p:nvPr/>
        </p:nvGrpSpPr>
        <p:grpSpPr>
          <a:xfrm>
            <a:off x="4064770" y="1152475"/>
            <a:ext cx="2929875" cy="3856273"/>
            <a:chOff x="4064770" y="1152475"/>
            <a:chExt cx="2929875" cy="3856273"/>
          </a:xfrm>
        </p:grpSpPr>
        <p:pic>
          <p:nvPicPr>
            <p:cNvPr id="196" name="Google Shape;196;p2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064770" y="1152475"/>
              <a:ext cx="2701325" cy="438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7" name="Google Shape;197;p24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064770" y="1728021"/>
              <a:ext cx="2929875" cy="11730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8" name="Google Shape;198;p24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4064770" y="3037742"/>
              <a:ext cx="2769550" cy="6766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9" name="Google Shape;199;p24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4064770" y="3851037"/>
              <a:ext cx="2701325" cy="115771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650"/>
              <a:t>포케피디아(TDD)</a:t>
            </a:r>
            <a:r>
              <a:rPr lang="ko" sz="2650"/>
              <a:t>-</a:t>
            </a:r>
            <a:r>
              <a:rPr lang="ko" sz="1550"/>
              <a:t>4</a:t>
            </a:r>
            <a:r>
              <a:rPr lang="ko" sz="1400"/>
              <a:t>만난, 그리고 해결한 오류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</p:txBody>
      </p:sp>
      <p:sp>
        <p:nvSpPr>
          <p:cNvPr id="205" name="Google Shape;205;p25"/>
          <p:cNvSpPr txBox="1"/>
          <p:nvPr>
            <p:ph idx="1" type="body"/>
          </p:nvPr>
        </p:nvSpPr>
        <p:spPr>
          <a:xfrm>
            <a:off x="311700" y="1152475"/>
            <a:ext cx="3981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b="1" sz="118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ko" sz="1185">
                <a:solidFill>
                  <a:schemeClr val="dk1"/>
                </a:solidFill>
              </a:rPr>
              <a:t>만난, 그리고 해결한 오류:</a:t>
            </a:r>
            <a:endParaRPr sz="1185">
              <a:solidFill>
                <a:schemeClr val="dk1"/>
              </a:solidFill>
            </a:endParaRPr>
          </a:p>
          <a:p>
            <a:pPr indent="-303847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85"/>
              <a:buChar char="●"/>
            </a:pPr>
            <a:r>
              <a:rPr lang="ko" sz="1185">
                <a:solidFill>
                  <a:schemeClr val="dk1"/>
                </a:solidFill>
              </a:rPr>
              <a:t>KM: test쪽에서 service를 테스트통과하고 java쪽 합쳐서 오류없음을 보고 커밋, 풀리퀘 했지만 웹페이지 먹통… </a:t>
            </a:r>
            <a:endParaRPr sz="1185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lang="ko" sz="1185">
                <a:solidFill>
                  <a:schemeClr val="dk1"/>
                </a:solidFill>
              </a:rPr>
              <a:t>예방: 톰캣까지 돌리고 커밋푸시!</a:t>
            </a:r>
            <a:endParaRPr sz="1185">
              <a:solidFill>
                <a:schemeClr val="dk1"/>
              </a:solidFill>
            </a:endParaRPr>
          </a:p>
          <a:p>
            <a:pPr indent="-303847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85"/>
              <a:buChar char="●"/>
            </a:pPr>
            <a:r>
              <a:rPr lang="ko" sz="1185">
                <a:solidFill>
                  <a:schemeClr val="dk1"/>
                </a:solidFill>
              </a:rPr>
              <a:t>MS: 깃 이슈- </a:t>
            </a:r>
            <a:endParaRPr sz="1185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lang="ko" sz="1185">
                <a:solidFill>
                  <a:schemeClr val="dk1"/>
                </a:solidFill>
              </a:rPr>
              <a:t>game 페이지 구현 완료 후 git merge 시도하는 중</a:t>
            </a:r>
            <a:endParaRPr sz="1185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lang="ko" sz="1185">
                <a:solidFill>
                  <a:schemeClr val="dk1"/>
                </a:solidFill>
              </a:rPr>
              <a:t>local 브랜치 소스가 날아갔습니다. </a:t>
            </a:r>
            <a:endParaRPr sz="1185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lang="ko" sz="1185">
                <a:solidFill>
                  <a:schemeClr val="dk1"/>
                </a:solidFill>
              </a:rPr>
              <a:t>예방: 정석으로 커밋, 마스터풀, 푸시! </a:t>
            </a:r>
            <a:endParaRPr sz="1185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118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r>
              <a:t/>
            </a:r>
            <a:endParaRPr sz="1495"/>
          </a:p>
        </p:txBody>
      </p:sp>
      <p:sp>
        <p:nvSpPr>
          <p:cNvPr id="206" name="Google Shape;206;p25"/>
          <p:cNvSpPr txBox="1"/>
          <p:nvPr>
            <p:ph idx="1" type="body"/>
          </p:nvPr>
        </p:nvSpPr>
        <p:spPr>
          <a:xfrm>
            <a:off x="4605375" y="1285950"/>
            <a:ext cx="3981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304165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ko" sz="1400">
                <a:solidFill>
                  <a:schemeClr val="dk1"/>
                </a:solidFill>
              </a:rPr>
              <a:t>YJ: 마스터에서 풀이 안 땡겨짐-&gt; </a:t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dk1"/>
                </a:solidFill>
              </a:rPr>
              <a:t>보통 커밋안한 내용이 있어서거나 톰캣을 끄면 해결되지만 지만 간혹 도저히 해결되지 않을 땐 로컬 마스터 삭제 후 리모트 마스터 복사함 </a:t>
            </a:r>
            <a:endParaRPr sz="1400">
              <a:solidFill>
                <a:schemeClr val="dk1"/>
              </a:solidFill>
            </a:endParaRPr>
          </a:p>
          <a:p>
            <a:pPr indent="-304165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ko" sz="1400">
                <a:solidFill>
                  <a:schemeClr val="dk1"/>
                </a:solidFill>
              </a:rPr>
              <a:t>YJ: 톰캣에 계속 오류 생겨서 인텔리제이에서 .gradle이랑 .ida 부분 지우고 다시 깔았다가 마스터에서 난리난거....ㅎ</a:t>
            </a:r>
            <a:endParaRPr sz="1400"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400">
                <a:solidFill>
                  <a:schemeClr val="dk1"/>
                </a:solidFill>
              </a:rPr>
              <a:t>예방: .idea 건드리지 맙시다</a:t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650"/>
              <a:t>포케피디아(TDD)</a:t>
            </a:r>
            <a:r>
              <a:rPr lang="ko" sz="2650"/>
              <a:t>-</a:t>
            </a:r>
            <a:r>
              <a:rPr lang="ko" sz="1550"/>
              <a:t>5</a:t>
            </a:r>
            <a:r>
              <a:rPr b="1" lang="ko" sz="1400"/>
              <a:t>결과 및 성과</a:t>
            </a:r>
            <a:endParaRPr/>
          </a:p>
        </p:txBody>
      </p:sp>
      <p:sp>
        <p:nvSpPr>
          <p:cNvPr id="212" name="Google Shape;212;p26"/>
          <p:cNvSpPr txBox="1"/>
          <p:nvPr>
            <p:ph idx="1" type="body"/>
          </p:nvPr>
        </p:nvSpPr>
        <p:spPr>
          <a:xfrm>
            <a:off x="311700" y="1152475"/>
            <a:ext cx="2383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400">
                <a:solidFill>
                  <a:schemeClr val="dk1"/>
                </a:solidFill>
              </a:rPr>
              <a:t>결과 및 성과 (Results and Achievements) 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400">
                <a:solidFill>
                  <a:schemeClr val="dk1"/>
                </a:solidFill>
              </a:rPr>
              <a:t>1.  구현 완료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400">
                <a:solidFill>
                  <a:schemeClr val="dk1"/>
                </a:solidFill>
              </a:rPr>
              <a:t>2. session.</a:t>
            </a:r>
            <a:r>
              <a:rPr b="1" lang="ko" sz="1400">
                <a:solidFill>
                  <a:schemeClr val="dk1"/>
                </a:solidFill>
              </a:rPr>
              <a:t>clear cache</a:t>
            </a:r>
            <a:r>
              <a:rPr b="1" lang="ko" sz="1400">
                <a:solidFill>
                  <a:schemeClr val="dk1"/>
                </a:solidFill>
              </a:rPr>
              <a:t>() 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400">
                <a:solidFill>
                  <a:schemeClr val="dk1"/>
                </a:solidFill>
              </a:rPr>
              <a:t>추가로 실제로 빨라졌음!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6550" y="2002350"/>
            <a:ext cx="6213750" cy="308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7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16,865</a:t>
            </a:r>
            <a:endParaRPr/>
          </a:p>
        </p:txBody>
      </p:sp>
      <p:sp>
        <p:nvSpPr>
          <p:cNvPr id="219" name="Google Shape;219;p27"/>
          <p:cNvSpPr txBox="1"/>
          <p:nvPr>
            <p:ph idx="1" type="body"/>
          </p:nvPr>
        </p:nvSpPr>
        <p:spPr>
          <a:xfrm>
            <a:off x="311700" y="3502575"/>
            <a:ext cx="8520600" cy="9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-강사님 2051라인 = 순 팀코드14,814 라인! </a:t>
            </a:r>
            <a:endParaRPr sz="12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200"/>
              <a:t>317 커밋, </a:t>
            </a:r>
            <a:r>
              <a:rPr lang="ko" sz="1200"/>
              <a:t>125 </a:t>
            </a:r>
            <a:r>
              <a:rPr lang="ko" sz="1200"/>
              <a:t>풀 리퀘스트, 8 도메인,  </a:t>
            </a:r>
            <a:r>
              <a:rPr lang="ko" sz="1200"/>
              <a:t>10일프로젝트기간, 팀원 6명</a:t>
            </a:r>
            <a:endParaRPr sz="1200"/>
          </a:p>
        </p:txBody>
      </p:sp>
      <p:sp>
        <p:nvSpPr>
          <p:cNvPr id="220" name="Google Shape;220;p27"/>
          <p:cNvSpPr txBox="1"/>
          <p:nvPr>
            <p:ph idx="1" type="body"/>
          </p:nvPr>
        </p:nvSpPr>
        <p:spPr>
          <a:xfrm>
            <a:off x="311700" y="2930925"/>
            <a:ext cx="8520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ko"/>
              <a:t>라인 코드!  </a:t>
            </a:r>
            <a:endParaRPr/>
          </a:p>
        </p:txBody>
      </p:sp>
      <p:sp>
        <p:nvSpPr>
          <p:cNvPr id="221" name="Google Shape;221;p27"/>
          <p:cNvSpPr/>
          <p:nvPr/>
        </p:nvSpPr>
        <p:spPr>
          <a:xfrm>
            <a:off x="2359375" y="4452975"/>
            <a:ext cx="1828200" cy="518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Chocolatey 설치후 cloc . 코드통계</a:t>
            </a:r>
            <a:endParaRPr/>
          </a:p>
        </p:txBody>
      </p:sp>
      <p:pic>
        <p:nvPicPr>
          <p:cNvPr id="222" name="Google Shape;22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7227" y="1235725"/>
            <a:ext cx="4428499" cy="3500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200"/>
              <a:t>감사 인사 (Conclusion and Thank You)</a:t>
            </a:r>
            <a:endParaRPr sz="3600"/>
          </a:p>
        </p:txBody>
      </p:sp>
      <p:sp>
        <p:nvSpPr>
          <p:cNvPr id="228" name="Google Shape;228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감사의 팁: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AutoNum type="arabicParenR"/>
            </a:pPr>
            <a:r>
              <a:rPr lang="ko"/>
              <a:t>마스터에 잘못 커밋했을때?! </a:t>
            </a:r>
            <a:endParaRPr/>
          </a:p>
          <a:p>
            <a:pPr indent="45720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당황하지 말고~ 터미널에인텔리제이 터미널에 </a:t>
            </a:r>
            <a:r>
              <a:rPr lang="ko">
                <a:solidFill>
                  <a:schemeClr val="dk1"/>
                </a:solidFill>
              </a:rPr>
              <a:t>git reset --mixed HEAD~1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AutoNum type="arabicParenR"/>
            </a:pPr>
            <a:r>
              <a:rPr lang="ko"/>
              <a:t>인텔리제이에서 </a:t>
            </a:r>
            <a:r>
              <a:rPr lang="ko">
                <a:solidFill>
                  <a:schemeClr val="dk1"/>
                </a:solidFill>
              </a:rPr>
              <a:t>shift* 2번</a:t>
            </a:r>
            <a:r>
              <a:rPr lang="ko"/>
              <a:t>: 스마트~ 한 검색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ko">
                <a:solidFill>
                  <a:schemeClr val="dk1"/>
                </a:solidFill>
              </a:rPr>
              <a:t>ctrl+alt+L </a:t>
            </a:r>
            <a:r>
              <a:rPr lang="ko"/>
              <a:t>: 자동정렬♥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229" name="Google Shape;229;p28"/>
          <p:cNvGrpSpPr/>
          <p:nvPr/>
        </p:nvGrpSpPr>
        <p:grpSpPr>
          <a:xfrm>
            <a:off x="-6503116" y="2616925"/>
            <a:ext cx="16569186" cy="2269528"/>
            <a:chOff x="4812300" y="4310475"/>
            <a:chExt cx="4331700" cy="593325"/>
          </a:xfrm>
        </p:grpSpPr>
        <p:cxnSp>
          <p:nvCxnSpPr>
            <p:cNvPr id="230" name="Google Shape;230;p28"/>
            <p:cNvCxnSpPr/>
            <p:nvPr/>
          </p:nvCxnSpPr>
          <p:spPr>
            <a:xfrm>
              <a:off x="4812300" y="4903800"/>
              <a:ext cx="43317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pic>
          <p:nvPicPr>
            <p:cNvPr id="231" name="Google Shape;231;p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704425" y="4310475"/>
              <a:ext cx="1047050" cy="593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650"/>
              <a:t>포케피디아</a:t>
            </a:r>
            <a:endParaRPr sz="26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2300">
                <a:solidFill>
                  <a:schemeClr val="dk1"/>
                </a:solidFill>
              </a:rPr>
              <a:t>소개 (Introduction)</a:t>
            </a:r>
            <a:endParaRPr b="1" sz="2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</a:rPr>
              <a:t>1) 회원가입, 로그인, </a:t>
            </a:r>
            <a:r>
              <a:rPr lang="ko" sz="2300">
                <a:solidFill>
                  <a:schemeClr val="dk1"/>
                </a:solidFill>
              </a:rPr>
              <a:t>게시판</a:t>
            </a:r>
            <a:endParaRPr sz="2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300">
                <a:solidFill>
                  <a:schemeClr val="dk1"/>
                </a:solidFill>
              </a:rPr>
              <a:t>2) 포켓몬API이용하여 도감, 뽑기, 카드함, 게임 </a:t>
            </a:r>
            <a:endParaRPr sz="2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2300">
                <a:solidFill>
                  <a:schemeClr val="dk1"/>
                </a:solidFill>
              </a:rPr>
              <a:t>기술 스택 (Technology Stack)</a:t>
            </a:r>
            <a:endParaRPr b="1" sz="2300">
              <a:solidFill>
                <a:schemeClr val="dk1"/>
              </a:solidFill>
            </a:endParaRPr>
          </a:p>
          <a:p>
            <a:pPr indent="-3746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ko" sz="2300">
                <a:solidFill>
                  <a:schemeClr val="dk1"/>
                </a:solidFill>
              </a:rPr>
              <a:t>사용된 기술 및 도구, 언어: JAVA, JSP, CSS, JS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2752" y="1009362"/>
            <a:ext cx="4834225" cy="3902424"/>
          </a:xfrm>
          <a:prstGeom prst="rect">
            <a:avLst/>
          </a:prstGeom>
          <a:noFill/>
          <a:ln>
            <a:noFill/>
          </a:ln>
          <a:effectLst>
            <a:outerShdw blurRad="34290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7975" y="191000"/>
            <a:ext cx="5151624" cy="4150425"/>
          </a:xfrm>
          <a:prstGeom prst="rect">
            <a:avLst/>
          </a:prstGeom>
          <a:noFill/>
          <a:ln>
            <a:noFill/>
          </a:ln>
          <a:effectLst>
            <a:outerShdw blurRad="357188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8" name="Google Shape;6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64275" y="152400"/>
            <a:ext cx="3210727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650"/>
              <a:t>포케피디아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ko" sz="2300">
                <a:solidFill>
                  <a:schemeClr val="dk1"/>
                </a:solidFill>
              </a:rPr>
              <a:t>시스템 아키텍처 (System Architecture) ( 시연)</a:t>
            </a:r>
            <a:endParaRPr b="1" sz="2300">
              <a:solidFill>
                <a:schemeClr val="dk1"/>
              </a:solidFill>
            </a:endParaRPr>
          </a:p>
          <a:p>
            <a:pPr indent="-3746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ko" sz="2300">
                <a:solidFill>
                  <a:schemeClr val="dk1"/>
                </a:solidFill>
              </a:rPr>
              <a:t>전체 시스템 구조 ( 메뉴구조 게시판)</a:t>
            </a:r>
            <a:endParaRPr sz="2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ko" sz="2300">
                <a:solidFill>
                  <a:schemeClr val="dk1"/>
                </a:solidFill>
              </a:rPr>
              <a:t>핵심 기능 데모 (Key Features Demo) (시연)</a:t>
            </a:r>
            <a:endParaRPr b="1" sz="2300">
              <a:solidFill>
                <a:schemeClr val="dk1"/>
              </a:solidFill>
            </a:endParaRPr>
          </a:p>
          <a:p>
            <a:pPr indent="-3746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ko" sz="2300">
                <a:solidFill>
                  <a:schemeClr val="dk1"/>
                </a:solidFill>
              </a:rPr>
              <a:t>주요 기능 시연( 도감, 뽑기, 카드함, 게임 )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799997">
            <a:off x="5764650" y="1624600"/>
            <a:ext cx="1047050" cy="59332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/>
          <p:nvPr/>
        </p:nvSpPr>
        <p:spPr>
          <a:xfrm>
            <a:off x="6991075" y="1268200"/>
            <a:ext cx="1632600" cy="911400"/>
          </a:xfrm>
          <a:prstGeom prst="wedgeRoundRectCallout">
            <a:avLst>
              <a:gd fmla="val -60753" name="adj1"/>
              <a:gd fmla="val 19341" name="adj2"/>
              <a:gd fmla="val 0" name="adj3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2"/>
                </a:solidFill>
              </a:rPr>
              <a:t>저희, 어디 있을까요~? 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2"/>
                </a:solidFill>
              </a:rPr>
              <a:t>홈페이지에서 찾아 보세요^^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2588"/>
            <a:ext cx="9143999" cy="4930913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650"/>
              <a:t>포케피디아</a:t>
            </a:r>
            <a:r>
              <a:rPr lang="ko" sz="2650"/>
              <a:t>-</a:t>
            </a:r>
            <a:r>
              <a:rPr lang="ko" sz="1550"/>
              <a:t>1</a:t>
            </a:r>
            <a:r>
              <a:rPr b="1" lang="ko" sz="1400"/>
              <a:t>구조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5000" y="369975"/>
            <a:ext cx="9453096" cy="469847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650"/>
              <a:t>포케피디아-</a:t>
            </a:r>
            <a:r>
              <a:rPr lang="ko" sz="1550"/>
              <a:t>1</a:t>
            </a:r>
            <a:r>
              <a:rPr b="1" lang="ko" sz="1400"/>
              <a:t>구조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650"/>
              <a:t>포케피디아-</a:t>
            </a:r>
            <a:r>
              <a:rPr lang="ko" sz="1550"/>
              <a:t>1</a:t>
            </a:r>
            <a:r>
              <a:rPr b="1" lang="ko" sz="1400"/>
              <a:t>구조</a:t>
            </a:r>
            <a:endParaRPr/>
          </a:p>
        </p:txBody>
      </p:sp>
      <p:sp>
        <p:nvSpPr>
          <p:cNvPr id="94" name="Google Shape;94;p19"/>
          <p:cNvSpPr/>
          <p:nvPr/>
        </p:nvSpPr>
        <p:spPr>
          <a:xfrm>
            <a:off x="1401150" y="3143988"/>
            <a:ext cx="12720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mapper.xml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(db, mapper.java entities 연결)</a:t>
            </a:r>
            <a:endParaRPr sz="1000"/>
          </a:p>
        </p:txBody>
      </p:sp>
      <p:sp>
        <p:nvSpPr>
          <p:cNvPr id="95" name="Google Shape;95;p19"/>
          <p:cNvSpPr/>
          <p:nvPr/>
        </p:nvSpPr>
        <p:spPr>
          <a:xfrm>
            <a:off x="261500" y="4050525"/>
            <a:ext cx="18453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로컬 DB 테이블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(mybatis-config.xml </a:t>
            </a:r>
            <a:endParaRPr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통해서 연결)</a:t>
            </a:r>
            <a:endParaRPr sz="1000"/>
          </a:p>
        </p:txBody>
      </p:sp>
      <p:sp>
        <p:nvSpPr>
          <p:cNvPr id="96" name="Google Shape;96;p19"/>
          <p:cNvSpPr/>
          <p:nvPr/>
        </p:nvSpPr>
        <p:spPr>
          <a:xfrm>
            <a:off x="2615800" y="2589150"/>
            <a:ext cx="23358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Interface </a:t>
            </a:r>
            <a:r>
              <a:rPr lang="ko"/>
              <a:t>mapper.java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(.xml 연동, service, controller 연결)</a:t>
            </a:r>
            <a:endParaRPr sz="1000"/>
          </a:p>
        </p:txBody>
      </p:sp>
      <p:sp>
        <p:nvSpPr>
          <p:cNvPr id="97" name="Google Shape;97;p19"/>
          <p:cNvSpPr/>
          <p:nvPr/>
        </p:nvSpPr>
        <p:spPr>
          <a:xfrm>
            <a:off x="7055100" y="1085200"/>
            <a:ext cx="2001600" cy="5727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도메인.jsp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(advice, Controller, css, js연결)</a:t>
            </a:r>
            <a:endParaRPr sz="1000"/>
          </a:p>
        </p:txBody>
      </p:sp>
      <p:sp>
        <p:nvSpPr>
          <p:cNvPr id="98" name="Google Shape;98;p19"/>
          <p:cNvSpPr/>
          <p:nvPr/>
        </p:nvSpPr>
        <p:spPr>
          <a:xfrm>
            <a:off x="4577750" y="1890688"/>
            <a:ext cx="22224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도메인Controller.java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(mapper, jsp, css, js 연결)</a:t>
            </a:r>
            <a:endParaRPr sz="1000"/>
          </a:p>
        </p:txBody>
      </p:sp>
      <p:sp>
        <p:nvSpPr>
          <p:cNvPr id="99" name="Google Shape;99;p19"/>
          <p:cNvSpPr/>
          <p:nvPr/>
        </p:nvSpPr>
        <p:spPr>
          <a:xfrm>
            <a:off x="6075375" y="120450"/>
            <a:ext cx="27081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도메인ControllerAdvice.java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(Servlet, global 등 외부 연결, jsp연결)</a:t>
            </a:r>
            <a:endParaRPr/>
          </a:p>
        </p:txBody>
      </p:sp>
      <p:grpSp>
        <p:nvGrpSpPr>
          <p:cNvPr id="100" name="Google Shape;100;p19"/>
          <p:cNvGrpSpPr/>
          <p:nvPr/>
        </p:nvGrpSpPr>
        <p:grpSpPr>
          <a:xfrm>
            <a:off x="6729600" y="3336350"/>
            <a:ext cx="2293195" cy="327300"/>
            <a:chOff x="4902650" y="4031900"/>
            <a:chExt cx="2293195" cy="327300"/>
          </a:xfrm>
        </p:grpSpPr>
        <p:sp>
          <p:nvSpPr>
            <p:cNvPr id="101" name="Google Shape;101;p19"/>
            <p:cNvSpPr/>
            <p:nvPr/>
          </p:nvSpPr>
          <p:spPr>
            <a:xfrm>
              <a:off x="4902650" y="4031900"/>
              <a:ext cx="651000" cy="327300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/>
                <a:t>.css</a:t>
              </a:r>
              <a:endParaRPr/>
            </a:p>
          </p:txBody>
        </p:sp>
        <p:sp>
          <p:nvSpPr>
            <p:cNvPr id="102" name="Google Shape;102;p19"/>
            <p:cNvSpPr/>
            <p:nvPr/>
          </p:nvSpPr>
          <p:spPr>
            <a:xfrm>
              <a:off x="5723748" y="4031900"/>
              <a:ext cx="651000" cy="327300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/>
                <a:t>.js</a:t>
              </a:r>
              <a:endParaRPr/>
            </a:p>
          </p:txBody>
        </p:sp>
        <p:sp>
          <p:nvSpPr>
            <p:cNvPr id="103" name="Google Shape;103;p19"/>
            <p:cNvSpPr/>
            <p:nvPr/>
          </p:nvSpPr>
          <p:spPr>
            <a:xfrm>
              <a:off x="6544845" y="4031900"/>
              <a:ext cx="651000" cy="327300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/>
                <a:t>.img</a:t>
              </a:r>
              <a:endParaRPr/>
            </a:p>
          </p:txBody>
        </p:sp>
      </p:grpSp>
      <p:cxnSp>
        <p:nvCxnSpPr>
          <p:cNvPr id="104" name="Google Shape;104;p19"/>
          <p:cNvCxnSpPr>
            <a:stCxn id="101" idx="3"/>
            <a:endCxn id="98" idx="3"/>
          </p:cNvCxnSpPr>
          <p:nvPr/>
        </p:nvCxnSpPr>
        <p:spPr>
          <a:xfrm rot="10800000">
            <a:off x="6800100" y="2177150"/>
            <a:ext cx="255000" cy="1159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9"/>
          <p:cNvCxnSpPr>
            <a:stCxn id="101" idx="3"/>
            <a:endCxn id="97" idx="2"/>
          </p:cNvCxnSpPr>
          <p:nvPr/>
        </p:nvCxnSpPr>
        <p:spPr>
          <a:xfrm flipH="1" rot="10800000">
            <a:off x="7055100" y="1657850"/>
            <a:ext cx="1000800" cy="1678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Google Shape;106;p19"/>
          <p:cNvSpPr/>
          <p:nvPr/>
        </p:nvSpPr>
        <p:spPr>
          <a:xfrm>
            <a:off x="3642575" y="752438"/>
            <a:ext cx="22224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도메인Service.java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(기능)</a:t>
            </a:r>
            <a:endParaRPr sz="1000"/>
          </a:p>
        </p:txBody>
      </p:sp>
      <p:cxnSp>
        <p:nvCxnSpPr>
          <p:cNvPr id="107" name="Google Shape;107;p19"/>
          <p:cNvCxnSpPr>
            <a:stCxn id="102" idx="3"/>
            <a:endCxn id="97" idx="2"/>
          </p:cNvCxnSpPr>
          <p:nvPr/>
        </p:nvCxnSpPr>
        <p:spPr>
          <a:xfrm flipH="1" rot="10800000">
            <a:off x="7876198" y="1657850"/>
            <a:ext cx="179700" cy="1678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p19"/>
          <p:cNvSpPr/>
          <p:nvPr/>
        </p:nvSpPr>
        <p:spPr>
          <a:xfrm>
            <a:off x="261500" y="1017725"/>
            <a:ext cx="2483700" cy="1472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global: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9" name="Google Shape;109;p19"/>
          <p:cNvCxnSpPr>
            <a:stCxn id="98" idx="3"/>
            <a:endCxn id="97" idx="1"/>
          </p:cNvCxnSpPr>
          <p:nvPr/>
        </p:nvCxnSpPr>
        <p:spPr>
          <a:xfrm flipH="1" rot="10800000">
            <a:off x="6800150" y="1371538"/>
            <a:ext cx="255000" cy="805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9"/>
          <p:cNvCxnSpPr>
            <a:stCxn id="106" idx="2"/>
            <a:endCxn id="98" idx="0"/>
          </p:cNvCxnSpPr>
          <p:nvPr/>
        </p:nvCxnSpPr>
        <p:spPr>
          <a:xfrm>
            <a:off x="4753775" y="1325138"/>
            <a:ext cx="935100" cy="565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" name="Google Shape;111;p19"/>
          <p:cNvCxnSpPr>
            <a:stCxn id="99" idx="2"/>
            <a:endCxn id="97" idx="0"/>
          </p:cNvCxnSpPr>
          <p:nvPr/>
        </p:nvCxnSpPr>
        <p:spPr>
          <a:xfrm>
            <a:off x="7429425" y="693150"/>
            <a:ext cx="626400" cy="392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Google Shape;112;p19"/>
          <p:cNvCxnSpPr>
            <a:stCxn id="98" idx="1"/>
            <a:endCxn id="96" idx="0"/>
          </p:cNvCxnSpPr>
          <p:nvPr/>
        </p:nvCxnSpPr>
        <p:spPr>
          <a:xfrm flipH="1">
            <a:off x="3783650" y="2177038"/>
            <a:ext cx="794100" cy="412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19"/>
          <p:cNvCxnSpPr>
            <a:stCxn id="106" idx="2"/>
            <a:endCxn id="96" idx="0"/>
          </p:cNvCxnSpPr>
          <p:nvPr/>
        </p:nvCxnSpPr>
        <p:spPr>
          <a:xfrm flipH="1">
            <a:off x="3783575" y="1325138"/>
            <a:ext cx="970200" cy="126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19"/>
          <p:cNvCxnSpPr>
            <a:stCxn id="96" idx="2"/>
            <a:endCxn id="94" idx="3"/>
          </p:cNvCxnSpPr>
          <p:nvPr/>
        </p:nvCxnSpPr>
        <p:spPr>
          <a:xfrm flipH="1">
            <a:off x="2673100" y="3161850"/>
            <a:ext cx="1110600" cy="268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" name="Google Shape;115;p19"/>
          <p:cNvSpPr/>
          <p:nvPr/>
        </p:nvSpPr>
        <p:spPr>
          <a:xfrm>
            <a:off x="305400" y="2809125"/>
            <a:ext cx="852900" cy="460800"/>
          </a:xfrm>
          <a:prstGeom prst="flowChartConnector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entities</a:t>
            </a:r>
            <a:endParaRPr sz="1000"/>
          </a:p>
        </p:txBody>
      </p:sp>
      <p:cxnSp>
        <p:nvCxnSpPr>
          <p:cNvPr id="116" name="Google Shape;116;p19"/>
          <p:cNvCxnSpPr>
            <a:stCxn id="94" idx="1"/>
            <a:endCxn id="115" idx="6"/>
          </p:cNvCxnSpPr>
          <p:nvPr/>
        </p:nvCxnSpPr>
        <p:spPr>
          <a:xfrm rot="10800000">
            <a:off x="1158150" y="3039438"/>
            <a:ext cx="243000" cy="390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9"/>
          <p:cNvCxnSpPr>
            <a:stCxn id="95" idx="0"/>
            <a:endCxn id="94" idx="2"/>
          </p:cNvCxnSpPr>
          <p:nvPr/>
        </p:nvCxnSpPr>
        <p:spPr>
          <a:xfrm flipH="1" rot="10800000">
            <a:off x="1184150" y="3716625"/>
            <a:ext cx="852900" cy="33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9"/>
          <p:cNvCxnSpPr>
            <a:stCxn id="102" idx="3"/>
            <a:endCxn id="98" idx="3"/>
          </p:cNvCxnSpPr>
          <p:nvPr/>
        </p:nvCxnSpPr>
        <p:spPr>
          <a:xfrm rot="10800000">
            <a:off x="6800098" y="2177150"/>
            <a:ext cx="1076100" cy="1159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" name="Google Shape;119;p19"/>
          <p:cNvSpPr/>
          <p:nvPr/>
        </p:nvSpPr>
        <p:spPr>
          <a:xfrm>
            <a:off x="2501300" y="4102375"/>
            <a:ext cx="18453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mybatis-config.xml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mapper.java, DB, enum </a:t>
            </a:r>
            <a:r>
              <a:rPr lang="ko" sz="1000"/>
              <a:t>연결)</a:t>
            </a:r>
            <a:endParaRPr sz="1000"/>
          </a:p>
        </p:txBody>
      </p:sp>
      <p:cxnSp>
        <p:nvCxnSpPr>
          <p:cNvPr id="120" name="Google Shape;120;p19"/>
          <p:cNvCxnSpPr>
            <a:stCxn id="95" idx="3"/>
            <a:endCxn id="119" idx="1"/>
          </p:cNvCxnSpPr>
          <p:nvPr/>
        </p:nvCxnSpPr>
        <p:spPr>
          <a:xfrm>
            <a:off x="2106800" y="4336875"/>
            <a:ext cx="394500" cy="51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" name="Google Shape;121;p19"/>
          <p:cNvCxnSpPr>
            <a:stCxn id="119" idx="0"/>
            <a:endCxn id="96" idx="2"/>
          </p:cNvCxnSpPr>
          <p:nvPr/>
        </p:nvCxnSpPr>
        <p:spPr>
          <a:xfrm flipH="1" rot="10800000">
            <a:off x="3423950" y="3161875"/>
            <a:ext cx="359700" cy="940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650"/>
              <a:t>포케피디아-</a:t>
            </a:r>
            <a:r>
              <a:rPr lang="ko" sz="1550"/>
              <a:t>1</a:t>
            </a:r>
            <a:r>
              <a:rPr b="1" lang="ko" sz="1400"/>
              <a:t>구조</a:t>
            </a:r>
            <a:endParaRPr/>
          </a:p>
        </p:txBody>
      </p:sp>
      <p:sp>
        <p:nvSpPr>
          <p:cNvPr id="127" name="Google Shape;127;p20"/>
          <p:cNvSpPr txBox="1"/>
          <p:nvPr>
            <p:ph idx="1" type="body"/>
          </p:nvPr>
        </p:nvSpPr>
        <p:spPr>
          <a:xfrm>
            <a:off x="311700" y="1152475"/>
            <a:ext cx="12237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highlight>
                  <a:schemeClr val="dk1"/>
                </a:highlight>
              </a:rPr>
              <a:t>global:</a:t>
            </a:r>
            <a:endParaRPr>
              <a:solidFill>
                <a:srgbClr val="000000"/>
              </a:solidFill>
              <a:highlight>
                <a:schemeClr val="dk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128" name="Google Shape;128;p20"/>
          <p:cNvSpPr/>
          <p:nvPr/>
        </p:nvSpPr>
        <p:spPr>
          <a:xfrm>
            <a:off x="377050" y="2769400"/>
            <a:ext cx="1995900" cy="8730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BeanContainer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/>
              <a:t>(인스턴스생성, 성성된 객체 조회, 매퍼 혹은 서블릿 갱신)</a:t>
            </a:r>
            <a:endParaRPr sz="700"/>
          </a:p>
        </p:txBody>
      </p:sp>
      <p:sp>
        <p:nvSpPr>
          <p:cNvPr id="129" name="Google Shape;129;p20"/>
          <p:cNvSpPr/>
          <p:nvPr/>
        </p:nvSpPr>
        <p:spPr>
          <a:xfrm>
            <a:off x="306475" y="1675674"/>
            <a:ext cx="2359800" cy="8400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HandlerAdapter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(</a:t>
            </a:r>
            <a:r>
              <a:rPr lang="ko" sz="700"/>
              <a:t>Controller 애노테이션 처리, 경로변수 패턴 값 추</a:t>
            </a:r>
            <a:r>
              <a:rPr lang="ko" sz="700"/>
              <a:t>출, 메서드 매개변수 의존성 주입)</a:t>
            </a:r>
            <a:endParaRPr sz="700"/>
          </a:p>
        </p:txBody>
      </p:sp>
      <p:sp>
        <p:nvSpPr>
          <p:cNvPr id="130" name="Google Shape;130;p20"/>
          <p:cNvSpPr/>
          <p:nvPr/>
        </p:nvSpPr>
        <p:spPr>
          <a:xfrm>
            <a:off x="176875" y="3869950"/>
            <a:ext cx="1790400" cy="8730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HandlerMapping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/>
              <a:t> (모든 Mapper연결, request만 연결, 모든 Controller조회, 모든 요청방식 매핑)</a:t>
            </a:r>
            <a:endParaRPr sz="700"/>
          </a:p>
        </p:txBody>
      </p:sp>
      <p:cxnSp>
        <p:nvCxnSpPr>
          <p:cNvPr id="131" name="Google Shape;131;p20"/>
          <p:cNvCxnSpPr>
            <a:stCxn id="128" idx="2"/>
            <a:endCxn id="130" idx="0"/>
          </p:cNvCxnSpPr>
          <p:nvPr/>
        </p:nvCxnSpPr>
        <p:spPr>
          <a:xfrm flipH="1">
            <a:off x="1072000" y="3642400"/>
            <a:ext cx="303000" cy="227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" name="Google Shape;132;p20"/>
          <p:cNvSpPr/>
          <p:nvPr/>
        </p:nvSpPr>
        <p:spPr>
          <a:xfrm>
            <a:off x="6127365" y="488958"/>
            <a:ext cx="954000" cy="641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servlet</a:t>
            </a:r>
            <a:endParaRPr sz="1000"/>
          </a:p>
        </p:txBody>
      </p:sp>
      <p:sp>
        <p:nvSpPr>
          <p:cNvPr id="133" name="Google Shape;133;p20"/>
          <p:cNvSpPr/>
          <p:nvPr/>
        </p:nvSpPr>
        <p:spPr>
          <a:xfrm>
            <a:off x="7225340" y="524091"/>
            <a:ext cx="1142700" cy="641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annotation</a:t>
            </a:r>
            <a:endParaRPr sz="1000"/>
          </a:p>
        </p:txBody>
      </p:sp>
      <p:cxnSp>
        <p:nvCxnSpPr>
          <p:cNvPr id="134" name="Google Shape;134;p20"/>
          <p:cNvCxnSpPr>
            <a:stCxn id="129" idx="2"/>
            <a:endCxn id="128" idx="0"/>
          </p:cNvCxnSpPr>
          <p:nvPr/>
        </p:nvCxnSpPr>
        <p:spPr>
          <a:xfrm flipH="1">
            <a:off x="1375075" y="2515674"/>
            <a:ext cx="111300" cy="253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5" name="Google Shape;135;p20"/>
          <p:cNvSpPr/>
          <p:nvPr/>
        </p:nvSpPr>
        <p:spPr>
          <a:xfrm>
            <a:off x="3238200" y="2515550"/>
            <a:ext cx="1456800" cy="4311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Handler ControllerAdvice</a:t>
            </a:r>
            <a:endParaRPr sz="1000"/>
          </a:p>
        </p:txBody>
      </p:sp>
      <p:cxnSp>
        <p:nvCxnSpPr>
          <p:cNvPr id="136" name="Google Shape;136;p20"/>
          <p:cNvCxnSpPr>
            <a:stCxn id="129" idx="3"/>
            <a:endCxn id="135" idx="1"/>
          </p:cNvCxnSpPr>
          <p:nvPr/>
        </p:nvCxnSpPr>
        <p:spPr>
          <a:xfrm>
            <a:off x="2666275" y="2095674"/>
            <a:ext cx="571800" cy="635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7" name="Google Shape;137;p20"/>
          <p:cNvSpPr/>
          <p:nvPr/>
        </p:nvSpPr>
        <p:spPr>
          <a:xfrm>
            <a:off x="4545575" y="488950"/>
            <a:ext cx="1532400" cy="641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ObjectMapper</a:t>
            </a:r>
            <a:endParaRPr sz="1000"/>
          </a:p>
        </p:txBody>
      </p:sp>
      <p:sp>
        <p:nvSpPr>
          <p:cNvPr id="138" name="Google Shape;138;p20"/>
          <p:cNvSpPr/>
          <p:nvPr/>
        </p:nvSpPr>
        <p:spPr>
          <a:xfrm>
            <a:off x="5290975" y="2245413"/>
            <a:ext cx="1790400" cy="6411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Common ControllerAdvice</a:t>
            </a:r>
            <a:endParaRPr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/>
              <a:t>(MemberUtil 로그인, 관리자시, 예외처리)</a:t>
            </a:r>
            <a:endParaRPr sz="700"/>
          </a:p>
        </p:txBody>
      </p:sp>
      <p:sp>
        <p:nvSpPr>
          <p:cNvPr id="139" name="Google Shape;139;p20"/>
          <p:cNvSpPr/>
          <p:nvPr/>
        </p:nvSpPr>
        <p:spPr>
          <a:xfrm>
            <a:off x="7490615" y="2101716"/>
            <a:ext cx="1142700" cy="6411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entities</a:t>
            </a:r>
            <a:endParaRPr sz="1000"/>
          </a:p>
        </p:txBody>
      </p:sp>
      <p:cxnSp>
        <p:nvCxnSpPr>
          <p:cNvPr id="140" name="Google Shape;140;p20"/>
          <p:cNvCxnSpPr>
            <a:stCxn id="138" idx="3"/>
            <a:endCxn id="139" idx="2"/>
          </p:cNvCxnSpPr>
          <p:nvPr/>
        </p:nvCxnSpPr>
        <p:spPr>
          <a:xfrm flipH="1" rot="10800000">
            <a:off x="7081375" y="2422263"/>
            <a:ext cx="409200" cy="143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" name="Google Shape;141;p20"/>
          <p:cNvSpPr/>
          <p:nvPr/>
        </p:nvSpPr>
        <p:spPr>
          <a:xfrm>
            <a:off x="7565290" y="2890529"/>
            <a:ext cx="1142700" cy="6411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exceptions</a:t>
            </a:r>
            <a:endParaRPr sz="1000"/>
          </a:p>
        </p:txBody>
      </p:sp>
      <p:cxnSp>
        <p:nvCxnSpPr>
          <p:cNvPr id="142" name="Google Shape;142;p20"/>
          <p:cNvCxnSpPr>
            <a:stCxn id="138" idx="3"/>
            <a:endCxn id="141" idx="2"/>
          </p:cNvCxnSpPr>
          <p:nvPr/>
        </p:nvCxnSpPr>
        <p:spPr>
          <a:xfrm>
            <a:off x="7081375" y="2565963"/>
            <a:ext cx="483900" cy="645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3" name="Google Shape;143;p20"/>
          <p:cNvSpPr/>
          <p:nvPr/>
        </p:nvSpPr>
        <p:spPr>
          <a:xfrm>
            <a:off x="7689590" y="3637616"/>
            <a:ext cx="1142700" cy="641100"/>
          </a:xfrm>
          <a:prstGeom prst="ellipse">
            <a:avLst/>
          </a:prstGeom>
          <a:solidFill>
            <a:srgbClr val="D5A6B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MemberUtil</a:t>
            </a:r>
            <a:endParaRPr sz="900"/>
          </a:p>
        </p:txBody>
      </p:sp>
      <p:cxnSp>
        <p:nvCxnSpPr>
          <p:cNvPr id="144" name="Google Shape;144;p20"/>
          <p:cNvCxnSpPr>
            <a:stCxn id="143" idx="2"/>
            <a:endCxn id="138" idx="3"/>
          </p:cNvCxnSpPr>
          <p:nvPr/>
        </p:nvCxnSpPr>
        <p:spPr>
          <a:xfrm rot="10800000">
            <a:off x="7081490" y="2565866"/>
            <a:ext cx="608100" cy="1392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" name="Google Shape;145;p20"/>
          <p:cNvSpPr/>
          <p:nvPr/>
        </p:nvSpPr>
        <p:spPr>
          <a:xfrm>
            <a:off x="3596978" y="1502250"/>
            <a:ext cx="1484100" cy="641100"/>
          </a:xfrm>
          <a:prstGeom prst="ellipse">
            <a:avLst/>
          </a:prstGeom>
          <a:solidFill>
            <a:srgbClr val="D5A6B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Interceptor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/>
              <a:t>( 요청 처리, true 진행, false 중지)</a:t>
            </a:r>
            <a:endParaRPr sz="700"/>
          </a:p>
        </p:txBody>
      </p:sp>
      <p:cxnSp>
        <p:nvCxnSpPr>
          <p:cNvPr id="146" name="Google Shape;146;p20"/>
          <p:cNvCxnSpPr>
            <a:stCxn id="135" idx="2"/>
            <a:endCxn id="128" idx="3"/>
          </p:cNvCxnSpPr>
          <p:nvPr/>
        </p:nvCxnSpPr>
        <p:spPr>
          <a:xfrm flipH="1">
            <a:off x="2373000" y="2946650"/>
            <a:ext cx="1593600" cy="259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" name="Google Shape;147;p20"/>
          <p:cNvCxnSpPr>
            <a:stCxn id="135" idx="0"/>
            <a:endCxn id="145" idx="4"/>
          </p:cNvCxnSpPr>
          <p:nvPr/>
        </p:nvCxnSpPr>
        <p:spPr>
          <a:xfrm flipH="1" rot="10800000">
            <a:off x="3966600" y="2143250"/>
            <a:ext cx="372300" cy="372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" name="Google Shape;148;p20"/>
          <p:cNvSpPr/>
          <p:nvPr/>
        </p:nvSpPr>
        <p:spPr>
          <a:xfrm>
            <a:off x="7623265" y="4488716"/>
            <a:ext cx="1142700" cy="641100"/>
          </a:xfrm>
          <a:prstGeom prst="ellipse">
            <a:avLst/>
          </a:prstGeom>
          <a:solidFill>
            <a:srgbClr val="D5A6B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validators-&gt;</a:t>
            </a:r>
            <a:endParaRPr sz="900"/>
          </a:p>
        </p:txBody>
      </p:sp>
      <p:sp>
        <p:nvSpPr>
          <p:cNvPr id="149" name="Google Shape;149;p20"/>
          <p:cNvSpPr/>
          <p:nvPr/>
        </p:nvSpPr>
        <p:spPr>
          <a:xfrm>
            <a:off x="4545563" y="2996513"/>
            <a:ext cx="1790400" cy="6411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StaticResource Mapping</a:t>
            </a:r>
            <a:endParaRPr sz="10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600"/>
              <a:t>(정적 자원 경로인지 체크, </a:t>
            </a:r>
            <a:endParaRPr sz="6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600"/>
              <a:t>webapp/</a:t>
            </a:r>
            <a:r>
              <a:rPr lang="ko" sz="600"/>
              <a:t>static</a:t>
            </a:r>
            <a:r>
              <a:rPr lang="ko" sz="600"/>
              <a:t> 경로 or 파일 조회 )</a:t>
            </a:r>
            <a:endParaRPr sz="600"/>
          </a:p>
        </p:txBody>
      </p:sp>
      <p:sp>
        <p:nvSpPr>
          <p:cNvPr id="150" name="Google Shape;150;p20"/>
          <p:cNvSpPr/>
          <p:nvPr/>
        </p:nvSpPr>
        <p:spPr>
          <a:xfrm>
            <a:off x="2308600" y="3471438"/>
            <a:ext cx="1790400" cy="6411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ApiRequest Service</a:t>
            </a:r>
            <a:endParaRPr sz="10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/>
              <a:t>(요청헤더추가, 요</a:t>
            </a:r>
            <a:r>
              <a:rPr lang="ko" sz="700"/>
              <a:t>청바디추가,응답 데이터를 String으로 변환</a:t>
            </a:r>
            <a:r>
              <a:rPr lang="ko" sz="700"/>
              <a:t>)</a:t>
            </a:r>
            <a:endParaRPr sz="700"/>
          </a:p>
        </p:txBody>
      </p:sp>
      <p:sp>
        <p:nvSpPr>
          <p:cNvPr id="151" name="Google Shape;151;p20"/>
          <p:cNvSpPr/>
          <p:nvPr/>
        </p:nvSpPr>
        <p:spPr>
          <a:xfrm>
            <a:off x="6311875" y="3488650"/>
            <a:ext cx="1142700" cy="535200"/>
          </a:xfrm>
          <a:prstGeom prst="ellipse">
            <a:avLst/>
          </a:prstGeom>
          <a:solidFill>
            <a:srgbClr val="D5A6B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AppConfig</a:t>
            </a:r>
            <a:endParaRPr sz="900"/>
          </a:p>
        </p:txBody>
      </p:sp>
      <p:cxnSp>
        <p:nvCxnSpPr>
          <p:cNvPr id="152" name="Google Shape;152;p20"/>
          <p:cNvCxnSpPr>
            <a:stCxn id="149" idx="3"/>
            <a:endCxn id="151" idx="0"/>
          </p:cNvCxnSpPr>
          <p:nvPr/>
        </p:nvCxnSpPr>
        <p:spPr>
          <a:xfrm>
            <a:off x="6335963" y="3317063"/>
            <a:ext cx="547200" cy="171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3" name="Google Shape;153;p20"/>
          <p:cNvSpPr/>
          <p:nvPr/>
        </p:nvSpPr>
        <p:spPr>
          <a:xfrm>
            <a:off x="2252675" y="4342263"/>
            <a:ext cx="1790400" cy="6411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ObjectMapper</a:t>
            </a:r>
            <a:r>
              <a:rPr lang="ko" sz="1000"/>
              <a:t> Service</a:t>
            </a:r>
            <a:endParaRPr sz="10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/>
              <a:t>(ObjectMapper 설정을 중앙관리,  JSON 데이터 &amp; Java 객체 상호변환)</a:t>
            </a:r>
            <a:endParaRPr sz="700"/>
          </a:p>
        </p:txBody>
      </p:sp>
      <p:sp>
        <p:nvSpPr>
          <p:cNvPr id="154" name="Google Shape;154;p20"/>
          <p:cNvSpPr/>
          <p:nvPr/>
        </p:nvSpPr>
        <p:spPr>
          <a:xfrm>
            <a:off x="4301850" y="3800813"/>
            <a:ext cx="1710600" cy="5268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Malgun Gothic"/>
                <a:ea typeface="Malgun Gothic"/>
                <a:cs typeface="Malgun Gothic"/>
                <a:sym typeface="Malgun Gothic"/>
              </a:rPr>
              <a:t>Mapper Provider</a:t>
            </a:r>
            <a:endParaRPr sz="10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/>
              <a:t>(도메인mapper.java, @MapperScan)</a:t>
            </a:r>
            <a:endParaRPr sz="700"/>
          </a:p>
        </p:txBody>
      </p:sp>
      <p:sp>
        <p:nvSpPr>
          <p:cNvPr id="155" name="Google Shape;155;p20"/>
          <p:cNvSpPr txBox="1"/>
          <p:nvPr/>
        </p:nvSpPr>
        <p:spPr>
          <a:xfrm>
            <a:off x="0" y="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6" name="Google Shape;156;p20"/>
          <p:cNvSpPr/>
          <p:nvPr/>
        </p:nvSpPr>
        <p:spPr>
          <a:xfrm>
            <a:off x="4328475" y="4545875"/>
            <a:ext cx="1532400" cy="5268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Malgun Gothic"/>
                <a:ea typeface="Malgun Gothic"/>
                <a:cs typeface="Malgun Gothic"/>
                <a:sym typeface="Malgun Gothic"/>
              </a:rPr>
              <a:t>MapperProxy Handler</a:t>
            </a:r>
            <a:endParaRPr sz="10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/>
              <a:t>( clearCache(), )</a:t>
            </a:r>
            <a:endParaRPr sz="700"/>
          </a:p>
        </p:txBody>
      </p:sp>
      <p:cxnSp>
        <p:nvCxnSpPr>
          <p:cNvPr id="157" name="Google Shape;157;p20"/>
          <p:cNvCxnSpPr>
            <a:stCxn id="154" idx="2"/>
            <a:endCxn id="156" idx="0"/>
          </p:cNvCxnSpPr>
          <p:nvPr/>
        </p:nvCxnSpPr>
        <p:spPr>
          <a:xfrm flipH="1">
            <a:off x="5094750" y="4327613"/>
            <a:ext cx="62400" cy="218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" name="Google Shape;158;p20"/>
          <p:cNvSpPr/>
          <p:nvPr/>
        </p:nvSpPr>
        <p:spPr>
          <a:xfrm>
            <a:off x="6012450" y="4301525"/>
            <a:ext cx="1142700" cy="5268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Malgun Gothic"/>
                <a:ea typeface="Malgun Gothic"/>
                <a:cs typeface="Malgun Gothic"/>
                <a:sym typeface="Malgun Gothic"/>
              </a:rPr>
              <a:t>DBConn</a:t>
            </a:r>
            <a:endParaRPr sz="10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/>
              <a:t>(sqlsession  )</a:t>
            </a:r>
            <a:endParaRPr sz="700"/>
          </a:p>
        </p:txBody>
      </p:sp>
      <p:cxnSp>
        <p:nvCxnSpPr>
          <p:cNvPr id="159" name="Google Shape;159;p20"/>
          <p:cNvCxnSpPr>
            <a:stCxn id="156" idx="3"/>
            <a:endCxn id="158" idx="1"/>
          </p:cNvCxnSpPr>
          <p:nvPr/>
        </p:nvCxnSpPr>
        <p:spPr>
          <a:xfrm flipH="1" rot="10800000">
            <a:off x="5860875" y="4564775"/>
            <a:ext cx="151500" cy="244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650"/>
              <a:t>포케피디아-</a:t>
            </a:r>
            <a:r>
              <a:rPr lang="ko" sz="1550"/>
              <a:t>2</a:t>
            </a:r>
            <a:r>
              <a:rPr b="1" lang="ko" sz="1400"/>
              <a:t>개발 과정</a:t>
            </a:r>
            <a:endParaRPr/>
          </a:p>
        </p:txBody>
      </p:sp>
      <p:sp>
        <p:nvSpPr>
          <p:cNvPr id="165" name="Google Shape;165;p21"/>
          <p:cNvSpPr txBox="1"/>
          <p:nvPr>
            <p:ph idx="1" type="body"/>
          </p:nvPr>
        </p:nvSpPr>
        <p:spPr>
          <a:xfrm>
            <a:off x="88675" y="1207550"/>
            <a:ext cx="3409800" cy="37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400">
                <a:solidFill>
                  <a:schemeClr val="dk1"/>
                </a:solidFill>
              </a:rPr>
              <a:t>개발 과정 (Development Process)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" sz="1400">
                <a:solidFill>
                  <a:schemeClr val="dk1"/>
                </a:solidFill>
              </a:rPr>
              <a:t>프로젝트 관리 방법론 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" sz="1200">
                <a:solidFill>
                  <a:schemeClr val="dk1"/>
                </a:solidFill>
              </a:rPr>
              <a:t>애자일: </a:t>
            </a:r>
            <a:r>
              <a:rPr lang="ko" sz="1100">
                <a:solidFill>
                  <a:schemeClr val="dk1"/>
                </a:solidFill>
              </a:rPr>
              <a:t>짧은 개발 주기를 통해 </a:t>
            </a:r>
            <a:br>
              <a:rPr lang="ko" sz="1100">
                <a:solidFill>
                  <a:schemeClr val="dk1"/>
                </a:solidFill>
              </a:rPr>
            </a:br>
            <a:r>
              <a:rPr lang="ko" sz="1100">
                <a:solidFill>
                  <a:schemeClr val="dk1"/>
                </a:solidFill>
              </a:rPr>
              <a:t>지속적인 피드백을 받고 개선합니다.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ko" sz="1100">
                <a:solidFill>
                  <a:schemeClr val="dk1"/>
                </a:solidFill>
              </a:rPr>
              <a:t>TDD (Test Driven Development) :</a:t>
            </a:r>
            <a:br>
              <a:rPr lang="ko" sz="1100">
                <a:solidFill>
                  <a:schemeClr val="dk1"/>
                </a:solidFill>
              </a:rPr>
            </a:br>
            <a:r>
              <a:rPr lang="ko" sz="1100">
                <a:solidFill>
                  <a:schemeClr val="dk1"/>
                </a:solidFill>
              </a:rPr>
              <a:t> 테스트 주도 개발 방식으로 실제로 적용하기 전에 Test를 거친 후 적용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ko" sz="1400">
                <a:solidFill>
                  <a:schemeClr val="dk1"/>
                </a:solidFill>
              </a:rPr>
              <a:t>일정 및 역할분담:</a:t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</a:rPr>
              <a:t>( 기술자팀 1인1팀– 뽑기, 관리자 게시판, 기술지원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</a:rPr>
              <a:t>미니팀 2인2팀–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</a:rPr>
              <a:t>회원가입, 로그인, 카드함, 게임)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5625" y="1207550"/>
            <a:ext cx="5598375" cy="377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0325" y="3743325"/>
            <a:ext cx="3952875" cy="140017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5176675" y="774300"/>
            <a:ext cx="3369900" cy="28239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2286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작업 규칙: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ko"/>
              <a:t>조장님 코드 꼼꼼한 리뷰 후 마스터 풀리퀘스트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ko"/>
              <a:t>풀리퀘스트 후 바로 마스터 풀 공지!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ko"/>
              <a:t>출동 시 즉각 기술자팀 출동!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ko"/>
              <a:t>풀리퀘스트 교육진행 및 단톡 박제!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ko"/>
              <a:t>오류 발생시 범인찾기^^는 아니고 문제점 찾고 재발방지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ko"/>
              <a:t>ReadMe 적극활용!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